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4" r:id="rId1"/>
  </p:sldMasterIdLst>
  <p:notesMasterIdLst>
    <p:notesMasterId r:id="rId8"/>
  </p:notesMasterIdLst>
  <p:sldIdLst>
    <p:sldId id="256" r:id="rId2"/>
    <p:sldId id="262" r:id="rId3"/>
    <p:sldId id="264" r:id="rId4"/>
    <p:sldId id="263" r:id="rId5"/>
    <p:sldId id="265" r:id="rId6"/>
    <p:sldId id="26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6092"/>
    <a:srgbClr val="2666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2157" autoAdjust="0"/>
  </p:normalViewPr>
  <p:slideViewPr>
    <p:cSldViewPr snapToGrid="0" snapToObjects="1">
      <p:cViewPr varScale="1">
        <p:scale>
          <a:sx n="97" d="100"/>
          <a:sy n="97" d="100"/>
        </p:scale>
        <p:origin x="15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6BC7C4-A70C-4D49-8201-DE125D3526FB}" type="datetimeFigureOut">
              <a:rPr lang="en-US" smtClean="0"/>
              <a:t>9/19/20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A603E-9A76-8C48-B7B6-5FE6ADAD8E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41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7775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2300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0053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3297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2499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5257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358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9009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33ED45-C2A7-734B-8F94-0135E94B861F}" type="datetimeFigureOut">
              <a:rPr lang="en-US" smtClean="0"/>
              <a:t>9/19/20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7935B7-4E1E-0A4C-A51B-556C4918E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67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33ED45-C2A7-734B-8F94-0135E94B861F}" type="datetimeFigureOut">
              <a:rPr lang="en-US" smtClean="0"/>
              <a:t>9/19/20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7935B7-4E1E-0A4C-A51B-556C4918E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64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33ED45-C2A7-734B-8F94-0135E94B861F}" type="datetimeFigureOut">
              <a:rPr lang="en-US" smtClean="0"/>
              <a:t>9/19/20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B7935B7-4E1E-0A4C-A51B-556C4918E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42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87549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2057400"/>
            <a:ext cx="8229600" cy="2286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DF6EFB-3F44-496C-A842-1E0B3D3B975A}" type="datetimeFigureOut">
              <a:rPr lang="en-US" smtClean="0"/>
              <a:pPr/>
              <a:t>9/19/20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4"/>
          </p:nvPr>
        </p:nvSpPr>
        <p:spPr>
          <a:xfrm>
            <a:off x="457200" y="2514600"/>
            <a:ext cx="8229600" cy="35655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381000" y="3200400"/>
            <a:ext cx="8229600" cy="481647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6"/>
          </p:nvPr>
        </p:nvSpPr>
        <p:spPr>
          <a:xfrm>
            <a:off x="381000" y="3785553"/>
            <a:ext cx="8229600" cy="481647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7"/>
          </p:nvPr>
        </p:nvSpPr>
        <p:spPr>
          <a:xfrm>
            <a:off x="381000" y="4395153"/>
            <a:ext cx="8229600" cy="481647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/>
          </p:nvPr>
        </p:nvSpPr>
        <p:spPr>
          <a:xfrm>
            <a:off x="381000" y="5004753"/>
            <a:ext cx="8229600" cy="481647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9"/>
          </p:nvPr>
        </p:nvSpPr>
        <p:spPr>
          <a:xfrm>
            <a:off x="381000" y="5562600"/>
            <a:ext cx="8229600" cy="228600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20"/>
          </p:nvPr>
        </p:nvSpPr>
        <p:spPr>
          <a:xfrm>
            <a:off x="381000" y="5919153"/>
            <a:ext cx="8229600" cy="253047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980237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637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457200" y="3962400"/>
            <a:ext cx="8229600" cy="216376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9DF6EFB-3F44-496C-A842-1E0B3D3B975A}" type="datetimeFigureOut">
              <a:rPr lang="en-US" smtClean="0"/>
              <a:pPr/>
              <a:t>9/19/20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278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19200"/>
          </a:xfrm>
        </p:spPr>
        <p:txBody>
          <a:bodyPr/>
          <a:lstStyle>
            <a:lvl1pPr>
              <a:buClr>
                <a:srgbClr val="007FA3"/>
              </a:buClr>
              <a:buSzPct val="100000"/>
              <a:defRPr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3969" y="6172200"/>
            <a:ext cx="8595360" cy="2354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6335713" y="113072"/>
            <a:ext cx="2133600" cy="182880"/>
          </a:xfrm>
          <a:prstGeom prst="rect">
            <a:avLst/>
          </a:prstGeom>
        </p:spPr>
        <p:txBody>
          <a:bodyPr/>
          <a:lstStyle/>
          <a:p>
            <a:fld id="{A9DF6EFB-3F44-496C-A842-1E0B3D3B975A}" type="datetimeFigureOut">
              <a:rPr lang="en-US" smtClean="0"/>
              <a:pPr/>
              <a:t>9/19/20</a:t>
            </a:fld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69312" y="113072"/>
            <a:ext cx="551783" cy="182880"/>
          </a:xfrm>
          <a:prstGeom prst="rect">
            <a:avLst/>
          </a:prstGeom>
        </p:spPr>
        <p:txBody>
          <a:bodyPr/>
          <a:lstStyle/>
          <a:p>
            <a:fld id="{200B2350-5261-4F5C-9DF5-EF0D264FC8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381000" y="3048000"/>
            <a:ext cx="8229600" cy="304800"/>
          </a:xfrm>
        </p:spPr>
        <p:txBody>
          <a:bodyPr/>
          <a:lstStyle>
            <a:lvl1pPr>
              <a:buClr>
                <a:srgbClr val="007FA3"/>
              </a:buClr>
              <a:buSzPct val="100000"/>
              <a:defRPr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57200" y="4513050"/>
            <a:ext cx="8229600" cy="592349"/>
          </a:xfrm>
        </p:spPr>
        <p:txBody>
          <a:bodyPr/>
          <a:lstStyle>
            <a:lvl1pPr>
              <a:buClr>
                <a:srgbClr val="007FA3"/>
              </a:buClr>
              <a:buSzPct val="100000"/>
              <a:defRPr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5"/>
          </p:nvPr>
        </p:nvSpPr>
        <p:spPr>
          <a:xfrm>
            <a:off x="457200" y="5410200"/>
            <a:ext cx="8229600" cy="609600"/>
          </a:xfrm>
        </p:spPr>
        <p:txBody>
          <a:bodyPr/>
          <a:lstStyle>
            <a:lvl1pPr>
              <a:buClr>
                <a:srgbClr val="007FA3"/>
              </a:buClr>
              <a:buSzPct val="100000"/>
              <a:defRPr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6"/>
          </p:nvPr>
        </p:nvSpPr>
        <p:spPr>
          <a:xfrm>
            <a:off x="457200" y="3581400"/>
            <a:ext cx="8229600" cy="304800"/>
          </a:xfrm>
        </p:spPr>
        <p:txBody>
          <a:bodyPr/>
          <a:lstStyle>
            <a:lvl1pPr>
              <a:buClr>
                <a:srgbClr val="007FA3"/>
              </a:buClr>
              <a:buSzPct val="100000"/>
              <a:defRPr/>
            </a:lvl1pPr>
            <a:lvl2pPr>
              <a:buClr>
                <a:srgbClr val="007FA3"/>
              </a:buClr>
              <a:defRPr/>
            </a:lvl2pPr>
            <a:lvl3pPr>
              <a:buClr>
                <a:srgbClr val="007FA3"/>
              </a:buClr>
              <a:defRPr/>
            </a:lvl3pPr>
            <a:lvl4pPr>
              <a:buClr>
                <a:srgbClr val="007FA3"/>
              </a:buClr>
              <a:defRPr/>
            </a:lvl4pPr>
            <a:lvl5pPr>
              <a:buClr>
                <a:srgbClr val="007FA3"/>
              </a:buClr>
              <a:defRPr/>
            </a:lvl5pPr>
            <a:lvl6pPr>
              <a:buClr>
                <a:srgbClr val="007FA3"/>
              </a:buClr>
              <a:defRPr/>
            </a:lvl6pPr>
            <a:lvl7pPr>
              <a:buClr>
                <a:srgbClr val="007FA3"/>
              </a:buClr>
              <a:defRPr/>
            </a:lvl7pPr>
            <a:lvl8pPr>
              <a:buClr>
                <a:srgbClr val="007FA3"/>
              </a:buClr>
              <a:defRPr/>
            </a:lvl8pPr>
            <a:lvl9pPr>
              <a:buClr>
                <a:srgbClr val="007FA3"/>
              </a:buClr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</a:t>
            </a:r>
          </a:p>
          <a:p>
            <a:pPr lvl="6"/>
            <a:r>
              <a:rPr lang="en-US" dirty="0"/>
              <a:t>Seventh</a:t>
            </a:r>
          </a:p>
          <a:p>
            <a:pPr lvl="7"/>
            <a:r>
              <a:rPr lang="en-US" dirty="0"/>
              <a:t>Eighth</a:t>
            </a:r>
          </a:p>
          <a:p>
            <a:pPr lvl="8"/>
            <a:r>
              <a:rPr lang="en-US" dirty="0"/>
              <a:t>Ninth</a:t>
            </a:r>
          </a:p>
        </p:txBody>
      </p:sp>
    </p:spTree>
    <p:extLst>
      <p:ext uri="{BB962C8B-B14F-4D97-AF65-F5344CB8AC3E}">
        <p14:creationId xmlns:p14="http://schemas.microsoft.com/office/powerpoint/2010/main" val="1210909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9445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  <p:sldLayoutId id="2147483660" r:id="rId12"/>
    <p:sldLayoutId id="2147483661" r:id="rId13"/>
    <p:sldLayoutId id="2147483785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Cambria Math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Cambria Math"/>
          <a:ea typeface="+mn-ea"/>
          <a:cs typeface="Cambria Math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Cambria Math"/>
          <a:ea typeface="+mn-ea"/>
          <a:cs typeface="Cambria Math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ambria Math"/>
          <a:ea typeface="+mn-ea"/>
          <a:cs typeface="Cambria Math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Cambria Math"/>
          <a:ea typeface="+mn-ea"/>
          <a:cs typeface="Cambria Math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Cambria Math"/>
          <a:ea typeface="+mn-ea"/>
          <a:cs typeface="Cambria Math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pums.org/" TargetMode="External"/><Relationship Id="rId2" Type="http://schemas.openxmlformats.org/officeDocument/2006/relationships/hyperlink" Target="https://www.data.gov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cpsr.umich.edu/icpsrweb/" TargetMode="External"/><Relationship Id="rId4" Type="http://schemas.openxmlformats.org/officeDocument/2006/relationships/hyperlink" Target="https://international.ipums.org/international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ws.amazon.com/opendata/public-datasets/" TargetMode="External"/><Relationship Id="rId2" Type="http://schemas.openxmlformats.org/officeDocument/2006/relationships/hyperlink" Target="https://dataverse.harvard.ed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kaggle.com" TargetMode="External"/><Relationship Id="rId4" Type="http://schemas.openxmlformats.org/officeDocument/2006/relationships/hyperlink" Target="https://aeaweb.org/resources/data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worldbank.org/" TargetMode="External"/><Relationship Id="rId2" Type="http://schemas.openxmlformats.org/officeDocument/2006/relationships/hyperlink" Target="https://www.dhsprogram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and.org/pubs/tools.html%23public-use-database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verse.harvard.edu/dataverse/harvard?q=&amp;fq0=subject_ss:%22Social%20Sciences%22&amp;types=dataverses:datasets&amp;sort=dateSort&amp;order=desc" TargetMode="External"/><Relationship Id="rId2" Type="http://schemas.openxmlformats.org/officeDocument/2006/relationships/hyperlink" Target="https://dataverse.harvard.edu/dataverse/jpa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scope.sandbox.yahoo.com/?guccounter=1" TargetMode="External"/><Relationship Id="rId2" Type="http://schemas.openxmlformats.org/officeDocument/2006/relationships/hyperlink" Target="https://data.fivethirtyeight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Semester Project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376092"/>
                </a:solidFill>
              </a:rPr>
              <a:t>Getting Data</a:t>
            </a:r>
          </a:p>
          <a:p>
            <a:endParaRPr lang="en-US" dirty="0">
              <a:solidFill>
                <a:srgbClr val="37609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363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Popular Sources of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11935"/>
            <a:ext cx="8501898" cy="5429177"/>
          </a:xfrm>
        </p:spPr>
        <p:txBody>
          <a:bodyPr>
            <a:normAutofit/>
          </a:bodyPr>
          <a:lstStyle/>
          <a:p>
            <a:r>
              <a:rPr lang="en-US" dirty="0" err="1"/>
              <a:t>Data.gov</a:t>
            </a:r>
            <a:r>
              <a:rPr lang="en-US" dirty="0"/>
              <a:t>: Datasets generated by the executive branch of the  US government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www.data.gov</a:t>
            </a:r>
            <a:r>
              <a:rPr lang="en-US" dirty="0">
                <a:hlinkClick r:id="rId2"/>
              </a:rPr>
              <a:t>/</a:t>
            </a:r>
            <a:endParaRPr lang="en-US" dirty="0"/>
          </a:p>
          <a:p>
            <a:r>
              <a:rPr lang="en-US" dirty="0"/>
              <a:t>IPUMS : censuses from the US and many more!</a:t>
            </a:r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www.ipums.org</a:t>
            </a:r>
            <a:r>
              <a:rPr lang="en-US" dirty="0">
                <a:hlinkClick r:id="rId3"/>
              </a:rPr>
              <a:t>/</a:t>
            </a:r>
            <a:endParaRPr lang="en-US" dirty="0"/>
          </a:p>
          <a:p>
            <a:r>
              <a:rPr lang="en-US" dirty="0"/>
              <a:t>International IPUMS</a:t>
            </a:r>
          </a:p>
          <a:p>
            <a:pPr lvl="1"/>
            <a:r>
              <a:rPr lang="en-US" dirty="0">
                <a:hlinkClick r:id="rId4"/>
              </a:rPr>
              <a:t>https://</a:t>
            </a:r>
            <a:r>
              <a:rPr lang="en-US" dirty="0" err="1">
                <a:hlinkClick r:id="rId4"/>
              </a:rPr>
              <a:t>international.ipums.org</a:t>
            </a:r>
            <a:r>
              <a:rPr lang="en-US" dirty="0">
                <a:hlinkClick r:id="rId4"/>
              </a:rPr>
              <a:t>/international/</a:t>
            </a:r>
            <a:endParaRPr lang="en-US" dirty="0"/>
          </a:p>
          <a:p>
            <a:r>
              <a:rPr lang="en-US" dirty="0"/>
              <a:t>ICPSR: Many data sets on many subjects</a:t>
            </a:r>
          </a:p>
          <a:p>
            <a:pPr lvl="1"/>
            <a:r>
              <a:rPr lang="en-US" dirty="0">
                <a:hlinkClick r:id="rId5"/>
              </a:rPr>
              <a:t>https://www.icpsr.umich.edu/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247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Popular Sources of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417638"/>
            <a:ext cx="8362347" cy="6216706"/>
          </a:xfrm>
        </p:spPr>
        <p:txBody>
          <a:bodyPr>
            <a:normAutofit/>
          </a:bodyPr>
          <a:lstStyle/>
          <a:p>
            <a:r>
              <a:rPr lang="en-US" dirty="0"/>
              <a:t>Harvard-MIT Data center and Harvard Data verse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dataverse.harvard.edu</a:t>
            </a:r>
            <a:r>
              <a:rPr lang="en-US" dirty="0">
                <a:hlinkClick r:id="rId2"/>
              </a:rPr>
              <a:t>/ </a:t>
            </a:r>
            <a:r>
              <a:rPr lang="en-US" dirty="0"/>
              <a:t>where many researchers archive their data</a:t>
            </a:r>
          </a:p>
          <a:p>
            <a:r>
              <a:rPr lang="en-US" dirty="0"/>
              <a:t>Amazon </a:t>
            </a:r>
            <a:r>
              <a:rPr lang="en-US" dirty="0" err="1"/>
              <a:t>dataverse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http://aws.amazon.com/public-data-sets/</a:t>
            </a:r>
            <a:endParaRPr lang="en-US" dirty="0"/>
          </a:p>
          <a:p>
            <a:pPr marL="514350" indent="-457200"/>
            <a:r>
              <a:rPr lang="en-US" dirty="0"/>
              <a:t>American Economic Association</a:t>
            </a:r>
          </a:p>
          <a:p>
            <a:pPr marL="914400" lvl="1" indent="-457200"/>
            <a:r>
              <a:rPr lang="en-US" dirty="0">
                <a:hlinkClick r:id="rId4"/>
              </a:rPr>
              <a:t>https://aeaweb.org/resources/data</a:t>
            </a:r>
            <a:endParaRPr lang="en-US" dirty="0"/>
          </a:p>
          <a:p>
            <a:pPr marL="514350" indent="-457200"/>
            <a:r>
              <a:rPr lang="en-US" dirty="0" err="1"/>
              <a:t>Kaggle</a:t>
            </a:r>
            <a:endParaRPr lang="en-US" dirty="0"/>
          </a:p>
          <a:p>
            <a:pPr marL="914400" lvl="1" indent="-457200"/>
            <a:r>
              <a:rPr lang="en-US" dirty="0">
                <a:hlinkClick r:id="rId5"/>
              </a:rPr>
              <a:t>www.kaggle.com</a:t>
            </a:r>
            <a:endParaRPr lang="en-US" dirty="0"/>
          </a:p>
          <a:p>
            <a:pPr marL="914400" lvl="1" indent="-457200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914400" lvl="1" indent="-457200"/>
            <a:endParaRPr lang="en-US" dirty="0"/>
          </a:p>
          <a:p>
            <a:pPr marL="5715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126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Int’l Household Survey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29806" cy="4525963"/>
          </a:xfrm>
        </p:spPr>
        <p:txBody>
          <a:bodyPr>
            <a:normAutofit/>
          </a:bodyPr>
          <a:lstStyle/>
          <a:p>
            <a:r>
              <a:rPr lang="en-US" dirty="0"/>
              <a:t>Demographic and health surveys</a:t>
            </a:r>
          </a:p>
          <a:p>
            <a:pPr lvl="1"/>
            <a:r>
              <a:rPr lang="en-US" dirty="0">
                <a:hlinkClick r:id="rId2"/>
              </a:rPr>
              <a:t>http://</a:t>
            </a:r>
            <a:r>
              <a:rPr lang="en-US" dirty="0" err="1">
                <a:hlinkClick r:id="rId2"/>
              </a:rPr>
              <a:t>www.dhsprogram.com</a:t>
            </a:r>
            <a:r>
              <a:rPr lang="en-US" dirty="0">
                <a:hlinkClick r:id="rId2"/>
              </a:rPr>
              <a:t>/</a:t>
            </a:r>
            <a:endParaRPr lang="en-US" dirty="0"/>
          </a:p>
          <a:p>
            <a:r>
              <a:rPr lang="en-US" dirty="0"/>
              <a:t>World Bank </a:t>
            </a:r>
          </a:p>
          <a:p>
            <a:pPr lvl="1"/>
            <a:r>
              <a:rPr lang="en-US" dirty="0">
                <a:hlinkClick r:id="rId3"/>
              </a:rPr>
              <a:t>http://</a:t>
            </a:r>
            <a:r>
              <a:rPr lang="en-US" dirty="0" err="1">
                <a:hlinkClick r:id="rId3"/>
              </a:rPr>
              <a:t>data.worldbank.org</a:t>
            </a:r>
            <a:r>
              <a:rPr lang="en-US" dirty="0">
                <a:hlinkClick r:id="rId3"/>
              </a:rPr>
              <a:t>/</a:t>
            </a:r>
            <a:endParaRPr lang="en-US" dirty="0"/>
          </a:p>
          <a:p>
            <a:r>
              <a:rPr lang="en-US" dirty="0"/>
              <a:t>RAND public-use databases</a:t>
            </a:r>
          </a:p>
          <a:p>
            <a:pPr lvl="1"/>
            <a:r>
              <a:rPr lang="en-US" dirty="0">
                <a:hlinkClick r:id="rId4"/>
              </a:rPr>
              <a:t>https://www.rand.org/pubs/tools.html#public-use-databases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9051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145" y="274638"/>
            <a:ext cx="8638132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Replication Data from Other Researchers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98119"/>
            <a:ext cx="8229600" cy="4675512"/>
          </a:xfrm>
        </p:spPr>
        <p:txBody>
          <a:bodyPr>
            <a:normAutofit/>
          </a:bodyPr>
          <a:lstStyle/>
          <a:p>
            <a:r>
              <a:rPr lang="en-US" dirty="0"/>
              <a:t>Randomized control trials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dataverse.harvard.edu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dataverse</a:t>
            </a:r>
            <a:r>
              <a:rPr lang="en-US" dirty="0">
                <a:hlinkClick r:id="rId2"/>
              </a:rPr>
              <a:t>/</a:t>
            </a:r>
            <a:r>
              <a:rPr lang="en-US" dirty="0" err="1">
                <a:hlinkClick r:id="rId2"/>
              </a:rPr>
              <a:t>jpal</a:t>
            </a:r>
            <a:endParaRPr lang="en-US" dirty="0"/>
          </a:p>
          <a:p>
            <a:pPr lvl="1"/>
            <a:r>
              <a:rPr lang="en-US" dirty="0">
                <a:hlinkClick r:id="rId3"/>
              </a:rPr>
              <a:t>https://</a:t>
            </a:r>
            <a:r>
              <a:rPr lang="en-US" dirty="0" err="1">
                <a:hlinkClick r:id="rId3"/>
              </a:rPr>
              <a:t>dataverse.harvard.edu</a:t>
            </a:r>
            <a:r>
              <a:rPr lang="en-US" dirty="0">
                <a:hlinkClick r:id="rId3"/>
              </a:rPr>
              <a:t>/</a:t>
            </a:r>
            <a:r>
              <a:rPr lang="en-US" dirty="0" err="1">
                <a:hlinkClick r:id="rId3"/>
              </a:rPr>
              <a:t>dataverse</a:t>
            </a:r>
            <a:r>
              <a:rPr lang="en-US" dirty="0">
                <a:hlinkClick r:id="rId3"/>
              </a:rPr>
              <a:t>/  </a:t>
            </a:r>
            <a:r>
              <a:rPr lang="en-US" dirty="0" err="1">
                <a:hlinkClick r:id="rId3"/>
              </a:rPr>
              <a:t>socialsciencercts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172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from the Internet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538</a:t>
            </a:r>
          </a:p>
          <a:p>
            <a:pPr lvl="1"/>
            <a:r>
              <a:rPr lang="en-US" dirty="0">
                <a:hlinkClick r:id="rId2"/>
              </a:rPr>
              <a:t>https://</a:t>
            </a:r>
            <a:r>
              <a:rPr lang="en-US" dirty="0" err="1">
                <a:hlinkClick r:id="rId2"/>
              </a:rPr>
              <a:t>data.fivethirtyeight.com</a:t>
            </a:r>
            <a:endParaRPr lang="en-US" dirty="0"/>
          </a:p>
          <a:p>
            <a:r>
              <a:rPr lang="en-US" dirty="0"/>
              <a:t>Yahoo data dump </a:t>
            </a:r>
          </a:p>
          <a:p>
            <a:pPr lvl="1"/>
            <a:r>
              <a:rPr lang="en-US" dirty="0">
                <a:hlinkClick r:id="rId3"/>
              </a:rPr>
              <a:t>http://</a:t>
            </a:r>
            <a:r>
              <a:rPr lang="en-US" dirty="0" err="1">
                <a:hlinkClick r:id="rId3"/>
              </a:rPr>
              <a:t>webscope.sandbox.yahoo.com</a:t>
            </a:r>
            <a:r>
              <a:rPr lang="en-US" dirty="0">
                <a:hlinkClick r:id="rId3"/>
              </a:rPr>
              <a:t>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7610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7696</TotalTime>
  <Words>232</Words>
  <Application>Microsoft Macintosh PowerPoint</Application>
  <PresentationFormat>On-screen Show (4:3)</PresentationFormat>
  <Paragraphs>39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Cambria Math</vt:lpstr>
      <vt:lpstr>Office Theme</vt:lpstr>
      <vt:lpstr>Semester Project</vt:lpstr>
      <vt:lpstr>Popular Sources of Data</vt:lpstr>
      <vt:lpstr>Popular Sources of Data</vt:lpstr>
      <vt:lpstr>Int’l Household Survey Data</vt:lpstr>
      <vt:lpstr>Replication Data from Other Researchers</vt:lpstr>
      <vt:lpstr>Data from the Internet</vt:lpstr>
    </vt:vector>
  </TitlesOfParts>
  <Company>Department of Economics, EIU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I</dc:title>
  <dc:creator>Linda Ghent</dc:creator>
  <cp:lastModifiedBy>Linda S Ghent</cp:lastModifiedBy>
  <cp:revision>104</cp:revision>
  <dcterms:created xsi:type="dcterms:W3CDTF">2018-06-25T15:34:04Z</dcterms:created>
  <dcterms:modified xsi:type="dcterms:W3CDTF">2020-09-19T23:08:28Z</dcterms:modified>
</cp:coreProperties>
</file>